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1" r:id="rId1"/>
    <p:sldMasterId id="2147483758" r:id="rId2"/>
    <p:sldMasterId id="2147483770" r:id="rId3"/>
    <p:sldMasterId id="2147483782" r:id="rId4"/>
  </p:sldMasterIdLst>
  <p:notesMasterIdLst>
    <p:notesMasterId r:id="rId25"/>
  </p:notesMasterIdLst>
  <p:sldIdLst>
    <p:sldId id="272" r:id="rId5"/>
    <p:sldId id="301" r:id="rId6"/>
    <p:sldId id="302" r:id="rId7"/>
    <p:sldId id="303" r:id="rId8"/>
    <p:sldId id="305" r:id="rId9"/>
    <p:sldId id="306" r:id="rId10"/>
    <p:sldId id="316" r:id="rId11"/>
    <p:sldId id="315" r:id="rId12"/>
    <p:sldId id="318" r:id="rId13"/>
    <p:sldId id="314" r:id="rId14"/>
    <p:sldId id="387" r:id="rId15"/>
    <p:sldId id="321" r:id="rId16"/>
    <p:sldId id="361" r:id="rId17"/>
    <p:sldId id="319" r:id="rId18"/>
    <p:sldId id="320" r:id="rId19"/>
    <p:sldId id="369" r:id="rId20"/>
    <p:sldId id="371" r:id="rId21"/>
    <p:sldId id="372" r:id="rId22"/>
    <p:sldId id="386" r:id="rId23"/>
    <p:sldId id="275" r:id="rId2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BE923B-06C3-F923-1CD0-5500D74C0F30}" v="12" dt="2023-03-16T20:04:12.831"/>
    <p1510:client id="{238CA745-967E-4CB1-9EF0-65676F5BCB63}" v="117" dt="2023-03-07T13:24:08.147"/>
    <p1510:client id="{562C442F-10DF-44D4-8D56-B816C281EA7C}" v="104" dt="2023-03-13T20:29:58.894"/>
    <p1510:client id="{5704E7A8-03CD-18FA-D4BD-759622B640D1}" v="2" dt="2023-03-07T15:40:21.400"/>
    <p1510:client id="{718DA773-CE22-A498-07D1-67C013F4CC29}" v="35" dt="2023-03-08T18:14:03.521"/>
    <p1510:client id="{BDD74DA6-3A97-6386-4CF7-9705887102E4}" v="37" dt="2023-03-21T12:41:53.318"/>
    <p1510:client id="{D0F751CB-40AE-6B75-1C7A-B0F0DA89B46A}" v="3308" dt="2023-03-07T15:01:28.432"/>
    <p1510:client id="{E17BA20E-61F2-DD07-9B1F-C1A9049F20AE}" v="1829" dt="2023-03-07T14:07:09.856"/>
    <p1510:client id="{E6A782EE-D24D-46FB-86DA-8F4B290F2B90}" v="12" dt="2023-03-02T17:37:19.607"/>
    <p1510:client id="{F4DD2DE0-D25E-7788-1677-7054E31C4722}" v="1295" dt="2023-03-07T14:44:11.8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6" d="100"/>
          <a:sy n="146" d="100"/>
        </p:scale>
        <p:origin x="115" y="21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1BE194-8455-4F2A-9E88-C6B87417D099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39A636-37BF-42B1-A100-6F9C75007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1749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9A636-37BF-42B1-A100-6F9C75007D9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2396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376C34-2104-42EC-A9BE-1CD445BFB3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57705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376C34-2104-42EC-A9BE-1CD445BFB3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92745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376C34-2104-42EC-A9BE-1CD445BFB3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99355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9A636-37BF-42B1-A100-6F9C75007D9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194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1803400"/>
            <a:ext cx="5825202" cy="1234727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3038125"/>
            <a:ext cx="5825202" cy="822674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829A2-BE00-4903-B48B-6D734710228B}" type="datetimeFigureOut">
              <a:rPr lang="en-US" smtClean="0"/>
              <a:pPr/>
              <a:t>9/29/2023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2D2A3-6154-4AFF-953B-46D11DE450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358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25527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829A2-BE00-4903-B48B-6D734710228B}" type="datetimeFigureOut">
              <a:rPr lang="en-US" smtClean="0"/>
              <a:pPr/>
              <a:t>9/29/2023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2D2A3-6154-4AFF-953B-46D11DE450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635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2724150"/>
            <a:ext cx="5418393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829A2-BE00-4903-B48B-6D734710228B}" type="datetimeFigureOut">
              <a:rPr lang="en-US" smtClean="0"/>
              <a:pPr/>
              <a:t>9/29/2023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2D2A3-6154-4AFF-953B-46D11DE4506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400991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48991"/>
            <a:ext cx="6447501" cy="1946595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829A2-BE00-4903-B48B-6D734710228B}" type="datetimeFigureOut">
              <a:rPr lang="en-US" smtClean="0"/>
              <a:pPr/>
              <a:t>9/29/2023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2D2A3-6154-4AFF-953B-46D11DE450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9911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829A2-BE00-4903-B48B-6D734710228B}" type="datetimeFigureOut">
              <a:rPr lang="en-US" smtClean="0"/>
              <a:pPr/>
              <a:t>9/29/2023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2D2A3-6154-4AFF-953B-46D11DE4506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059849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57200"/>
            <a:ext cx="6441152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829A2-BE00-4903-B48B-6D734710228B}" type="datetimeFigureOut">
              <a:rPr lang="en-US" smtClean="0"/>
              <a:pPr/>
              <a:t>9/29/2023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2D2A3-6154-4AFF-953B-46D11DE450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2374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829A2-BE00-4903-B48B-6D734710228B}" type="datetimeFigureOut">
              <a:rPr lang="en-US" smtClean="0"/>
              <a:pPr/>
              <a:t>9/29/2023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2D2A3-6154-4AFF-953B-46D11DE450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0926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457200"/>
            <a:ext cx="978557" cy="3938588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457200"/>
            <a:ext cx="5295113" cy="39385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829A2-BE00-4903-B48B-6D734710228B}" type="datetimeFigureOut">
              <a:rPr lang="en-US" smtClean="0"/>
              <a:pPr/>
              <a:t>9/29/2023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2D2A3-6154-4AFF-953B-46D11DE450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0017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BC8BC-56E1-422F-A334-4C3B6DF8EE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DE2166-3B18-423F-94C6-962119F884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E15D73-B688-46B2-81F8-02207BBFD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63077-7710-40C4-BD0C-9D71D1D99B95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5FFF89-75F0-4DD4-9112-112F3D44D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A998F4-B651-4F2D-9D61-8E97A0979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F1990-BFCB-4212-B49B-57BA0138C8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5080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9828F-90EF-4CC1-B9E0-A985557DE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364A47-9CFB-4CAA-BAE1-69D01E5A6B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A9563B-5114-42CB-96C7-E1075A401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63077-7710-40C4-BD0C-9D71D1D99B95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9CC35E-F109-438F-9434-2A52A10A4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A9FE8B-4485-4503-9243-4E2B2E1C2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F1990-BFCB-4212-B49B-57BA0138C8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1258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27EFF-692A-448C-9E44-4262158B8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BA96D6-FD2D-4658-B4EB-EDC7EB378D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EA44FF-CB7F-4D79-BE2B-DDCA60559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63077-7710-40C4-BD0C-9D71D1D99B95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B23EF1-2765-4BEF-BBB4-05DD85300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D6CDB0-8F17-4E98-90AC-E5E42A632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F1990-BFCB-4212-B49B-57BA0138C8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617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829A2-BE00-4903-B48B-6D734710228B}" type="datetimeFigureOut">
              <a:rPr lang="en-US" smtClean="0"/>
              <a:pPr/>
              <a:t>9/29/2023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2D2A3-6154-4AFF-953B-46D11DE450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0731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D197B-3E86-4EEA-9C52-FA3385AE7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29EDDF-5E36-41A1-8F45-54BD2B1783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671E42-53F4-46DC-9550-4DEAD92EFA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28594D-6A05-401E-BB17-DBE3F4169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63077-7710-40C4-BD0C-9D71D1D99B95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A8A35C-253A-4A8F-9109-24D5E0F79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6CF993-9048-43FC-AC72-B71F3610E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F1990-BFCB-4212-B49B-57BA0138C8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5851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500C9-1E5C-428D-8750-7E2B3806F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9794AF-EFF1-42B8-B637-3CF1DD9491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79C829-3021-4397-A4A1-9F393BBB11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73332A-7C64-46AC-982E-FEB18A60D0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BF9A68-8DB2-437F-9FC4-93BE755A3F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859ECD2-7C2A-487F-A19D-9CD0055B2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63077-7710-40C4-BD0C-9D71D1D99B95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2ED28A-3973-4906-843D-24C412ED9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42E04C-13EE-49D4-9EEC-370E2BADF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F1990-BFCB-4212-B49B-57BA0138C8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9550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1BA7C-A576-4BCD-9A9C-D721288A2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BA1CA0-0610-4770-8F13-9CBDB273F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63077-7710-40C4-BD0C-9D71D1D99B95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425785-3CBE-4AB0-B434-2FE69E005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4F572D-C838-4596-8C70-1C0485E01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F1990-BFCB-4212-B49B-57BA0138C8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012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D56518-8602-4A40-A02A-9E194EE91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63077-7710-40C4-BD0C-9D71D1D99B95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B5D4B5-4A32-4D66-A1EF-2D256718D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BFE7CA-DE9E-470B-BCA5-20AA5C558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F1990-BFCB-4212-B49B-57BA0138C8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6326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BA3C4-E0EF-427C-90E2-0EC72FFD5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E1D51B-5A62-40DF-A773-2E59DB3132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00203F-EE7A-4D35-B5FF-9193380AA7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24D17E-F653-45D5-9FB7-62BF8F0D6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63077-7710-40C4-BD0C-9D71D1D99B95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AE98E5-5C01-4B11-A676-094D4B474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5A0889-2845-4C10-8D13-3188FD6DB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F1990-BFCB-4212-B49B-57BA0138C8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5343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70946-53AF-4411-A741-2FBD4ECDA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E6F13A-4417-4549-BB56-49F56EE43A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AABB40-7309-4240-B4FA-A2C0B74CBA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565EC3-DFA5-4378-9B82-507107D0A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63077-7710-40C4-BD0C-9D71D1D99B95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F4D0BF-A4CB-4E27-ADD0-8C93D799E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A640F8-9C3E-4A18-A4C8-E39B3AE26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F1990-BFCB-4212-B49B-57BA0138C8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729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CFBD7-B11C-4BC0-B04F-604BD31FF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B67F53-E2CA-4E91-B71E-D4540E223B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F340F3-A775-4CD5-9CA5-452B44660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63077-7710-40C4-BD0C-9D71D1D99B95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34B386-F433-4665-B656-2D425CDFA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B7A740-A00F-494B-AA7D-0ADDD1ABA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F1990-BFCB-4212-B49B-57BA0138C8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3274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D11F21-3856-4CE9-B63C-00EA87D82B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D58543-EBCA-4645-A2E9-F44C49EE44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521C7F-DC0E-4DE1-96E6-C15DB272A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63077-7710-40C4-BD0C-9D71D1D99B95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D1BE3B-7D47-4C11-B7D9-C823EB69F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3E269A-F519-42C3-8AF7-AE4CDBF5D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F1990-BFCB-4212-B49B-57BA0138C8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7258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BC8BC-56E1-422F-A334-4C3B6DF8EE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DE2166-3B18-423F-94C6-962119F884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E15D73-B688-46B2-81F8-02207BBFD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63077-7710-40C4-BD0C-9D71D1D99B95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5FFF89-75F0-4DD4-9112-112F3D44D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A998F4-B651-4F2D-9D61-8E97A0979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F1990-BFCB-4212-B49B-57BA0138C8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9052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9828F-90EF-4CC1-B9E0-A985557DE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364A47-9CFB-4CAA-BAE1-69D01E5A6B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A9563B-5114-42CB-96C7-E1075A401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63077-7710-40C4-BD0C-9D71D1D99B95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9CC35E-F109-438F-9434-2A52A10A4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A9FE8B-4485-4503-9243-4E2B2E1C2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F1990-BFCB-4212-B49B-57BA0138C8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526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025651"/>
            <a:ext cx="6447501" cy="1369936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829A2-BE00-4903-B48B-6D734710228B}" type="datetimeFigureOut">
              <a:rPr lang="en-US" smtClean="0"/>
              <a:pPr/>
              <a:t>9/29/2023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2D2A3-6154-4AFF-953B-46D11DE450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4683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27EFF-692A-448C-9E44-4262158B8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BA96D6-FD2D-4658-B4EB-EDC7EB378D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EA44FF-CB7F-4D79-BE2B-DDCA60559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63077-7710-40C4-BD0C-9D71D1D99B95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B23EF1-2765-4BEF-BBB4-05DD85300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D6CDB0-8F17-4E98-90AC-E5E42A632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F1990-BFCB-4212-B49B-57BA0138C8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5207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D197B-3E86-4EEA-9C52-FA3385AE7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29EDDF-5E36-41A1-8F45-54BD2B1783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671E42-53F4-46DC-9550-4DEAD92EFA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28594D-6A05-401E-BB17-DBE3F4169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63077-7710-40C4-BD0C-9D71D1D99B95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A8A35C-253A-4A8F-9109-24D5E0F79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6CF993-9048-43FC-AC72-B71F3610E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F1990-BFCB-4212-B49B-57BA0138C8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1844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500C9-1E5C-428D-8750-7E2B3806F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9794AF-EFF1-42B8-B637-3CF1DD9491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79C829-3021-4397-A4A1-9F393BBB11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73332A-7C64-46AC-982E-FEB18A60D0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BF9A68-8DB2-437F-9FC4-93BE755A3F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859ECD2-7C2A-487F-A19D-9CD0055B2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63077-7710-40C4-BD0C-9D71D1D99B95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2ED28A-3973-4906-843D-24C412ED9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42E04C-13EE-49D4-9EEC-370E2BADF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F1990-BFCB-4212-B49B-57BA0138C8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3440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1BA7C-A576-4BCD-9A9C-D721288A2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BA1CA0-0610-4770-8F13-9CBDB273F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63077-7710-40C4-BD0C-9D71D1D99B95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425785-3CBE-4AB0-B434-2FE69E005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4F572D-C838-4596-8C70-1C0485E01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F1990-BFCB-4212-B49B-57BA0138C8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7652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D56518-8602-4A40-A02A-9E194EE91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63077-7710-40C4-BD0C-9D71D1D99B95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B5D4B5-4A32-4D66-A1EF-2D256718D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BFE7CA-DE9E-470B-BCA5-20AA5C558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F1990-BFCB-4212-B49B-57BA0138C8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1421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BA3C4-E0EF-427C-90E2-0EC72FFD5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E1D51B-5A62-40DF-A773-2E59DB3132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00203F-EE7A-4D35-B5FF-9193380AA7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24D17E-F653-45D5-9FB7-62BF8F0D6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63077-7710-40C4-BD0C-9D71D1D99B95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AE98E5-5C01-4B11-A676-094D4B474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5A0889-2845-4C10-8D13-3188FD6DB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F1990-BFCB-4212-B49B-57BA0138C8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581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70946-53AF-4411-A741-2FBD4ECDA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E6F13A-4417-4549-BB56-49F56EE43A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AABB40-7309-4240-B4FA-A2C0B74CBA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565EC3-DFA5-4378-9B82-507107D0A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63077-7710-40C4-BD0C-9D71D1D99B95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F4D0BF-A4CB-4E27-ADD0-8C93D799E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A640F8-9C3E-4A18-A4C8-E39B3AE26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F1990-BFCB-4212-B49B-57BA0138C8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5744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CFBD7-B11C-4BC0-B04F-604BD31FF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B67F53-E2CA-4E91-B71E-D4540E223B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F340F3-A775-4CD5-9CA5-452B44660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63077-7710-40C4-BD0C-9D71D1D99B95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34B386-F433-4665-B656-2D425CDFA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B7A740-A00F-494B-AA7D-0ADDD1ABA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F1990-BFCB-4212-B49B-57BA0138C8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0006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D11F21-3856-4CE9-B63C-00EA87D82B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D58543-EBCA-4645-A2E9-F44C49EE44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521C7F-DC0E-4DE1-96E6-C15DB272A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63077-7710-40C4-BD0C-9D71D1D99B95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D1BE3B-7D47-4C11-B7D9-C823EB69F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3E269A-F519-42C3-8AF7-AE4CDBF5D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F1990-BFCB-4212-B49B-57BA0138C8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1356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nburst Transition w/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984172" y="1808730"/>
            <a:ext cx="4994910" cy="994172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326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1620442"/>
            <a:ext cx="3138026" cy="29105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1620442"/>
            <a:ext cx="3138026" cy="29105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829A2-BE00-4903-B48B-6D734710228B}" type="datetimeFigureOut">
              <a:rPr lang="en-US" smtClean="0"/>
              <a:pPr/>
              <a:t>9/29/2023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2D2A3-6154-4AFF-953B-46D11DE450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28552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34A93C-B302-496E-BF60-2D17CC8B4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F20B3B-A43C-48C3-A6AB-888DFE7D2A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2965BB-89F5-4F8F-A3B9-8B7BC93CB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7797C-F8C3-4DB6-80CD-6F2E24954AD5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EA593A-7842-4B32-ABC0-B77F71E08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B38418-1C97-46E7-A0AC-219FCDA71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8A0F7-24CA-4AB7-98FC-C86905902A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4122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2EC16-D53E-4D48-B2D6-C61A9910D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A70141-CAEA-4365-89AE-8DD687043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7797C-F8C3-4DB6-80CD-6F2E24954AD5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0CDD0F-99EF-4C43-AA57-0B7FE67AE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E0D2B7-7A28-4699-ADD6-4CE9E2609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8A0F7-24CA-4AB7-98FC-C86905902A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1169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C4E0FE-6A0F-4FFE-B5AC-8D1773888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7797C-F8C3-4DB6-80CD-6F2E24954AD5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B6DE4D-0DC4-4280-B311-CB4DF2DBB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6AD1BC-62BF-4B72-BCAB-CD4AA4969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8A0F7-24CA-4AB7-98FC-C86905902A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9130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EC61C9-E9A0-45B7-AD79-12C62AD1EB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type Objective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F74C4E-5EB9-4362-BD63-61E07D987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9B082-AFD4-45FD-AA5C-1B8FBC9FB242}" type="datetimeFigureOut">
              <a:rPr lang="en-US" smtClean="0"/>
              <a:pPr/>
              <a:t>9/29/2023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58AA6A-8412-4860-AA11-B4197E0BA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06767F-36E7-4F08-9E68-32D45B551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78AF0-32D6-4EC3-97C9-68C0C3012A8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07FAA41-3850-4500-B6F4-14826954DD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68016"/>
            <a:ext cx="7886700" cy="336470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658735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hieving the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EC61C9-E9A0-45B7-AD79-12C62AD1EB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Click to type Achieving the Objective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F74C4E-5EB9-4362-BD63-61E07D987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9B082-AFD4-45FD-AA5C-1B8FBC9FB242}" type="datetimeFigureOut">
              <a:rPr lang="en-US" smtClean="0"/>
              <a:pPr/>
              <a:t>9/29/2023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58AA6A-8412-4860-AA11-B4197E0BA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06767F-36E7-4F08-9E68-32D45B551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78AF0-32D6-4EC3-97C9-68C0C3012A8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07FAA41-3850-4500-B6F4-14826954DD9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0" y="1268016"/>
            <a:ext cx="7886700" cy="336470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Describe how the goal was achieved. What results can we point to as evidence of achieving the goal? This may be multiple slides.</a:t>
            </a:r>
          </a:p>
        </p:txBody>
      </p:sp>
    </p:spTree>
    <p:extLst>
      <p:ext uri="{BB962C8B-B14F-4D97-AF65-F5344CB8AC3E}">
        <p14:creationId xmlns:p14="http://schemas.microsoft.com/office/powerpoint/2010/main" val="2060174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comes and Imp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EC61C9-E9A0-45B7-AD79-12C62AD1EB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type Outcomes &amp; Impacts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F74C4E-5EB9-4362-BD63-61E07D987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9B082-AFD4-45FD-AA5C-1B8FBC9FB242}" type="datetimeFigureOut">
              <a:rPr lang="en-US" smtClean="0"/>
              <a:pPr/>
              <a:t>9/29/2023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58AA6A-8412-4860-AA11-B4197E0BA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06767F-36E7-4F08-9E68-32D45B551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78AF0-32D6-4EC3-97C9-68C0C3012A8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07FAA41-3850-4500-B6F4-14826954DD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68016"/>
            <a:ext cx="7886700" cy="336470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360037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knowledg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6CD7BB-F2DF-48E0-8331-7582688341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type Acknowledgments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60D68C-8D31-4620-A233-4B021C1D1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9B082-AFD4-45FD-AA5C-1B8FBC9FB242}" type="datetimeFigureOut">
              <a:rPr lang="en-US" smtClean="0"/>
              <a:pPr/>
              <a:t>9/29/2023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50D9F4-152F-44E1-96A9-4185EFE05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3315A5-9DFF-488D-A9D2-4909A3D57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78AF0-32D6-4EC3-97C9-68C0C3012A8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5B09E6-8724-4D73-962D-3397A16614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898" y="1259777"/>
            <a:ext cx="1322055" cy="13220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A87848-E8A8-4870-83BB-042025DE8F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585" y="1704146"/>
            <a:ext cx="1355238" cy="1355238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07FAA41-3850-4500-B6F4-14826954DD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68016"/>
            <a:ext cx="7886700" cy="336470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46595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xt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9B082-AFD4-45FD-AA5C-1B8FBC9FB242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78AF0-32D6-4EC3-97C9-68C0C3012A8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D6CD7BB-F2DF-48E0-8331-7582688341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273844"/>
            <a:ext cx="7886700" cy="994172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type Next Steps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07FAA41-3850-4500-B6F4-14826954DD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68016"/>
            <a:ext cx="7886700" cy="336470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976101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le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9B082-AFD4-45FD-AA5C-1B8FBC9FB242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78AF0-32D6-4EC3-97C9-68C0C3012A8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D6CD7BB-F2DF-48E0-8331-7582688341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273844"/>
            <a:ext cx="7886700" cy="99417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type Completion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07FAA41-3850-4500-B6F4-14826954DD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68016"/>
            <a:ext cx="7886700" cy="336470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20373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9B082-AFD4-45FD-AA5C-1B8FBC9FB242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78AF0-32D6-4EC3-97C9-68C0C3012A8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7FBA46-F3AF-42AA-BF1D-EAA8F019DE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617" y="1312069"/>
            <a:ext cx="2143125" cy="21431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FE0B3EA-BC36-41E1-A0D1-009762D21794}"/>
              </a:ext>
            </a:extLst>
          </p:cNvPr>
          <p:cNvSpPr txBox="1"/>
          <p:nvPr userDrawn="1"/>
        </p:nvSpPr>
        <p:spPr>
          <a:xfrm>
            <a:off x="1657350" y="1933508"/>
            <a:ext cx="35702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chemeClr val="tx2"/>
                </a:solidFill>
              </a:rPr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17482464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1620737"/>
            <a:ext cx="3139217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052934"/>
            <a:ext cx="3139217" cy="247808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1620737"/>
            <a:ext cx="313921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052934"/>
            <a:ext cx="3139213" cy="247808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829A2-BE00-4903-B48B-6D734710228B}" type="datetimeFigureOut">
              <a:rPr lang="en-US" smtClean="0"/>
              <a:pPr/>
              <a:t>9/29/2023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2D2A3-6154-4AFF-953B-46D11DE450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50237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7797C-F8C3-4DB6-80CD-6F2E24954AD5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8A0F7-24CA-4AB7-98FC-C86905902AD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Content Placeholder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685" y="598844"/>
            <a:ext cx="4117889" cy="3774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9756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endix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3984172" y="1808730"/>
            <a:ext cx="4994910" cy="994172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type Appendix</a:t>
            </a:r>
          </a:p>
        </p:txBody>
      </p:sp>
    </p:spTree>
    <p:extLst>
      <p:ext uri="{BB962C8B-B14F-4D97-AF65-F5344CB8AC3E}">
        <p14:creationId xmlns:p14="http://schemas.microsoft.com/office/powerpoint/2010/main" val="131468767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ppendi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34A93C-B302-496E-BF60-2D17CC8B44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Click to type Appendix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F20B3B-A43C-48C3-A6AB-888DFE7D2A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2965BB-89F5-4F8F-A3B9-8B7BC93CB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7797C-F8C3-4DB6-80CD-6F2E24954AD5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EA593A-7842-4B32-ABC0-B77F71E08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B38418-1C97-46E7-A0AC-219FCDA71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8A0F7-24CA-4AB7-98FC-C86905902A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81973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36357-207C-4E22-A08F-C21D08394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18B520-2704-4665-B1EA-D66B24C090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FA606B-0A37-4DE1-A9B2-0C314B245A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760E8F-2B98-4C4A-B7D6-DBD05939B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7797C-F8C3-4DB6-80CD-6F2E24954AD5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6B0D70-0C37-4682-B9BE-9A652A0B9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A3D5FD-DB10-470D-AF1A-22DAF16BD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8A0F7-24CA-4AB7-98FC-C86905902A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88643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44D45-5B04-461E-BB3F-22A265AD5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4B0B2-065E-4AF0-8C7D-534860FC13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F2EEF5-A09E-4F87-92F9-62219BBDFA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843A33-05FF-46E5-8EF1-655541C876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1B31EF-C011-40EE-AF63-E5C686078E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EBC798-44DD-4B73-A783-EEDC8DC15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7797C-F8C3-4DB6-80CD-6F2E24954AD5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33D520-34C2-4FB6-9685-1F67EA5B1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B80642-4B14-4D6C-9035-1AF0FF275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8A0F7-24CA-4AB7-98FC-C86905902A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54990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53817-ED10-4BEE-B01B-23C03854F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3083FF-6F13-441C-B737-2DAB5AA71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910154-7856-4D09-9798-054DFF0FDA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027C93-2FEB-4E8B-87C5-366C2D2BC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7797C-F8C3-4DB6-80CD-6F2E24954AD5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5A895D-5029-4599-8C8B-9B9B9FE88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3DE845-CA40-42CA-8DFA-1EEBE1988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8A0F7-24CA-4AB7-98FC-C86905902A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20451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F974E-2228-41D4-A37E-09F04612B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EDF926-2FA6-488D-A7DB-040E2B2053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EBED3B-D10E-4043-B1D6-CE3BAB37FB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9FD32B-A7E0-4F57-8BF6-8A645FAE4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7797C-F8C3-4DB6-80CD-6F2E24954AD5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BC4C62-E9A8-4F1A-8DCF-4AF944173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95A270-C1D0-42D4-8546-2577757BB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8A0F7-24CA-4AB7-98FC-C86905902A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9817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C0DE8-040C-4DCC-9603-E18754C95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873F49-D013-4AA8-9DCD-54038F1480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9EBB16-F170-4A68-96DD-00F438A6A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7797C-F8C3-4DB6-80CD-6F2E24954AD5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1B6EDA-3EA0-49CD-8CE3-966C3967E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243F5A-31CC-4680-BEF7-66FED5D88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8A0F7-24CA-4AB7-98FC-C86905902A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0024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47D03B7-DBE3-49C1-8F0E-752A83BF87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14238D-B5B9-4565-9734-46E336F168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167A37-62DD-4D9A-8388-2475D4CB1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7797C-F8C3-4DB6-80CD-6F2E24954AD5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84CF2A-C11A-4EB0-A971-FB29A696C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32765C-CAB6-4FF5-87B9-21FEA94DB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8A0F7-24CA-4AB7-98FC-C86905902A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17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829A2-BE00-4903-B48B-6D734710228B}" type="datetimeFigureOut">
              <a:rPr lang="en-US" smtClean="0"/>
              <a:pPr/>
              <a:t>9/29/2023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2D2A3-6154-4AFF-953B-46D11DE450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366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829A2-BE00-4903-B48B-6D734710228B}" type="datetimeFigureOut">
              <a:rPr lang="en-US" smtClean="0"/>
              <a:pPr/>
              <a:t>9/29/2023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2D2A3-6154-4AFF-953B-46D11DE450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2605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123953"/>
            <a:ext cx="2890896" cy="958850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386193"/>
            <a:ext cx="3385156" cy="41448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082802"/>
            <a:ext cx="2890896" cy="1938337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829A2-BE00-4903-B48B-6D734710228B}" type="datetimeFigureOut">
              <a:rPr lang="en-US" smtClean="0"/>
              <a:pPr/>
              <a:t>9/29/2023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2D2A3-6154-4AFF-953B-46D11DE450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342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3600450"/>
            <a:ext cx="644750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457200"/>
            <a:ext cx="6447501" cy="2884289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4025504"/>
            <a:ext cx="6447500" cy="505518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2D2A3-6154-4AFF-953B-46D11DE4506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829A2-BE00-4903-B48B-6D734710228B}" type="datetimeFigureOut">
              <a:rPr lang="en-US" smtClean="0"/>
              <a:pPr/>
              <a:t>9/29/2023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584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1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slideLayout" Target="../slideLayouts/slideLayout58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57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Relationship Id="rId22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1620442"/>
            <a:ext cx="6447501" cy="2910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6829A2-BE00-4903-B48B-6D734710228B}" type="datetimeFigureOut">
              <a:rPr lang="en-US" smtClean="0"/>
              <a:pPr/>
              <a:t>9/29/2023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4531022"/>
            <a:ext cx="51250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fld id="{E702D2A3-6154-4AFF-953B-46D11DE450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34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756" r:id="rId15"/>
    <p:sldLayoutId id="2147483757" r:id="rId16"/>
  </p:sldLayoutIdLst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DDF5EB-ACD9-4479-8EAB-874CC10C7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359CF1-7C1A-423F-A940-CAB2ADD116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F8B6C-DDD0-4E5B-AB7A-9857F57D8A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663077-7710-40C4-BD0C-9D71D1D99B95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F7AF38-DF5D-4C30-9595-C92617AE87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9C4665-3704-4DF5-9AC2-1537A00377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CF1990-BFCB-4212-B49B-57BA0138C8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359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DDF5EB-ACD9-4479-8EAB-874CC10C7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359CF1-7C1A-423F-A940-CAB2ADD116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F8B6C-DDD0-4E5B-AB7A-9857F57D8A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663077-7710-40C4-BD0C-9D71D1D99B95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F7AF38-DF5D-4C30-9595-C92617AE87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9C4665-3704-4DF5-9AC2-1537A00377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CF1990-BFCB-4212-B49B-57BA0138C8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205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C150AE-9512-442B-A7D2-61D4719F4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A8E2EF-F3C8-4CE5-98DF-C9638B8A59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50EECA-7913-4D15-83B3-F0ECD6D541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86342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97797C-F8C3-4DB6-80CD-6F2E24954AD5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1355DB-A40A-402B-8848-B6BD22F2C3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95965" y="4767263"/>
            <a:ext cx="544932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74239C-0C64-4579-BEE7-E998C13A3E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45045" y="4770996"/>
            <a:ext cx="80627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C8A0F7-24CA-4AB7-98FC-C86905902A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927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  <p:sldLayoutId id="2147483795" r:id="rId12"/>
    <p:sldLayoutId id="2147483796" r:id="rId13"/>
    <p:sldLayoutId id="2147483797" r:id="rId14"/>
    <p:sldLayoutId id="2147483798" r:id="rId15"/>
    <p:sldLayoutId id="2147483799" r:id="rId16"/>
    <p:sldLayoutId id="2147483800" r:id="rId17"/>
    <p:sldLayoutId id="2147483801" r:id="rId18"/>
    <p:sldLayoutId id="2147483802" r:id="rId19"/>
    <p:sldLayoutId id="2147483803" r:id="rId2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850" b="1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9.wmf"/><Relationship Id="rId4" Type="http://schemas.openxmlformats.org/officeDocument/2006/relationships/oleObject" Target="../embeddings/oleObject5.bin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9.w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12.wmf"/><Relationship Id="rId4" Type="http://schemas.openxmlformats.org/officeDocument/2006/relationships/oleObject" Target="../embeddings/oleObject3.bin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6.wmf"/><Relationship Id="rId4" Type="http://schemas.openxmlformats.org/officeDocument/2006/relationships/oleObject" Target="../embeddings/oleObject6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53497"/>
            <a:ext cx="7162800" cy="89535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000" b="1" u="sng" dirty="0">
                <a:solidFill>
                  <a:srgbClr val="002060"/>
                </a:solidFill>
              </a:rPr>
              <a:t>Medicare Insurance</a:t>
            </a:r>
            <a:br>
              <a:rPr lang="en-US" sz="3000" dirty="0">
                <a:solidFill>
                  <a:srgbClr val="002060"/>
                </a:solidFill>
              </a:rPr>
            </a:br>
            <a:r>
              <a:rPr lang="en-US" sz="3000" dirty="0">
                <a:solidFill>
                  <a:srgbClr val="002060"/>
                </a:solidFill>
              </a:rPr>
              <a:t> How Credit Union’s Are Winning By Offering Medicare To Their Members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37523" y="3486150"/>
            <a:ext cx="4662018" cy="628650"/>
          </a:xfrm>
        </p:spPr>
        <p:txBody>
          <a:bodyPr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500" b="1" dirty="0">
                <a:latin typeface="Century Gothic" panose="020B0502020202020204" pitchFamily="34" charset="0"/>
              </a:rPr>
              <a:t>Presented by Stanton Furness with MedicareCUSO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D907E6-FE83-ED63-5104-49C9F9B1AF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8946" y="454588"/>
            <a:ext cx="2161666" cy="162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6774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9D7876F2-9086-59B3-CE6F-522A6A335B5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153536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24380640" imgH="13714200" progId="">
                  <p:embed/>
                </p:oleObj>
              </mc:Choice>
              <mc:Fallback>
                <p:oleObj r:id="rId2" imgW="24380640" imgH="13714200" progId="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9D7876F2-9086-59B3-CE6F-522A6A335B5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53536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8ACF4B2-58DF-4597-818A-1CA068A78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68580" tIns="34290" rIns="68580" bIns="34290" rtlCol="0" anchor="t">
            <a:normAutofit/>
          </a:bodyPr>
          <a:lstStyle/>
          <a:p>
            <a:pPr algn="l"/>
            <a:r>
              <a:rPr lang="en-US" sz="3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CU’s Provide Expert Broker Services That: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FEAB72-EE89-2321-8991-A6BFCFF846E1}"/>
              </a:ext>
            </a:extLst>
          </p:cNvPr>
          <p:cNvSpPr txBox="1"/>
          <p:nvPr/>
        </p:nvSpPr>
        <p:spPr>
          <a:xfrm>
            <a:off x="234802" y="906625"/>
            <a:ext cx="7924800" cy="49526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48640" indent="-257175" defTabSz="685800">
              <a:lnSpc>
                <a:spcPct val="100000"/>
              </a:lnSpc>
              <a:spcAft>
                <a:spcPts val="450"/>
              </a:spcAft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 member’s sign up for Original Medicare Parts A &amp; B</a:t>
            </a:r>
          </a:p>
          <a:p>
            <a:pPr marL="548640" indent="-257175" defTabSz="685800">
              <a:lnSpc>
                <a:spcPct val="100000"/>
              </a:lnSpc>
              <a:spcAft>
                <a:spcPts val="450"/>
              </a:spcAft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 Member’s delay Part B if they continue to work past age 65 and have qualified coverage elsewhere.</a:t>
            </a:r>
          </a:p>
          <a:p>
            <a:pPr marL="548640" indent="-257175" defTabSz="685800">
              <a:lnSpc>
                <a:spcPct val="100000"/>
              </a:lnSpc>
              <a:spcAft>
                <a:spcPts val="450"/>
              </a:spcAft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 members apply for extra help through Social Security or Medicare</a:t>
            </a:r>
          </a:p>
          <a:p>
            <a:pPr marL="548640" indent="-257175" defTabSz="685800">
              <a:lnSpc>
                <a:spcPct val="100000"/>
              </a:lnSpc>
              <a:spcAft>
                <a:spcPts val="450"/>
              </a:spcAft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 Member’s choose coverage b</a:t>
            </a: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eyond Original Medicare which include:</a:t>
            </a:r>
          </a:p>
          <a:p>
            <a:pPr marL="1005840" lvl="1" indent="-257175" defTabSz="685800">
              <a:spcAft>
                <a:spcPts val="450"/>
              </a:spcAft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the best Medicare Supplement and Part D Drug Plan or</a:t>
            </a:r>
          </a:p>
          <a:p>
            <a:pPr marL="1005840" lvl="1" indent="-257175" defTabSz="685800">
              <a:spcAft>
                <a:spcPts val="450"/>
              </a:spcAft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the best Medicare Advantage Plan for their needs</a:t>
            </a:r>
          </a:p>
          <a:p>
            <a:pPr marL="1005840" lvl="1" indent="-257175" defTabSz="685800">
              <a:spcAft>
                <a:spcPts val="450"/>
              </a:spcAft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Making sure the member’s </a:t>
            </a:r>
            <a:r>
              <a:rPr lang="en-US" u="sng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Providers</a:t>
            </a: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are within the plan network </a:t>
            </a:r>
          </a:p>
          <a:p>
            <a:pPr marL="1005840" lvl="1" indent="-257175" defTabSz="685800">
              <a:spcAft>
                <a:spcPts val="450"/>
              </a:spcAft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Making sure the members </a:t>
            </a:r>
            <a:r>
              <a:rPr lang="en-US" u="sng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Prescription drugs </a:t>
            </a: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covered at the lowest cost possible.</a:t>
            </a:r>
          </a:p>
          <a:p>
            <a:pPr marL="1005840" lvl="1" indent="-257175" defTabSz="685800">
              <a:spcAft>
                <a:spcPts val="450"/>
              </a:spcAft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 members </a:t>
            </a:r>
            <a:r>
              <a:rPr lang="en-US" u="sng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Shop</a:t>
            </a: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find a new plan when needed</a:t>
            </a:r>
          </a:p>
          <a:p>
            <a:pPr marL="1005840" lvl="1" indent="-257175" defTabSz="685800">
              <a:spcAft>
                <a:spcPts val="450"/>
              </a:spcAft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 as an additional resource with plan questions or problems</a:t>
            </a:r>
          </a:p>
          <a:p>
            <a:pPr marL="1005840" lvl="1" indent="-257175" defTabSz="685800">
              <a:spcAft>
                <a:spcPts val="450"/>
              </a:spcAft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48640" indent="-257175" defTabSz="685800">
              <a:lnSpc>
                <a:spcPct val="100000"/>
              </a:lnSpc>
              <a:spcAft>
                <a:spcPts val="450"/>
              </a:spcAft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14801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E11C5-A281-1BE7-17E8-4F0C15887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Abadi" panose="020F0502020204030204" pitchFamily="34" charset="0"/>
              </a:rPr>
              <a:t>Flexible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946713-8400-816C-BE6E-53E1B59410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US" sz="26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Managed Program</a:t>
            </a:r>
            <a:endParaRPr lang="en-US" sz="26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en-US" sz="26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Credit Union partners with a vender who offers Medicare services, vendor offers following services to members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6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Self-Directed Program </a:t>
            </a:r>
            <a:endParaRPr lang="en-US" sz="26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6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Credit Union gets Medicare contract from Medicare FMO (vender), credit union offers following services to members</a:t>
            </a:r>
          </a:p>
          <a:p>
            <a:pPr marL="457200" marR="0" lvl="1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322321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9CC80B55-47B6-E276-00E6-C0A0A37ABD1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1" y="0"/>
          <a:ext cx="3714751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9510840" imgH="13523760" progId="">
                  <p:embed/>
                </p:oleObj>
              </mc:Choice>
              <mc:Fallback>
                <p:oleObj r:id="rId2" imgW="9510840" imgH="13523760" progId="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9CC80B55-47B6-E276-00E6-C0A0A37ABD1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1" y="0"/>
                        <a:ext cx="3714751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0B75FA5D-FC6E-D24C-49D2-A74D1E7C0EC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59911" y="0"/>
          <a:ext cx="548409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14603040" imgH="13714200" progId="">
                  <p:embed/>
                </p:oleObj>
              </mc:Choice>
              <mc:Fallback>
                <p:oleObj r:id="rId4" imgW="14603040" imgH="13714200" progId="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0B75FA5D-FC6E-D24C-49D2-A74D1E7C0EC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659911" y="0"/>
                        <a:ext cx="5484090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3">
            <a:extLst>
              <a:ext uri="{FF2B5EF4-FFF2-40B4-BE49-F238E27FC236}">
                <a16:creationId xmlns:a16="http://schemas.microsoft.com/office/drawing/2014/main" id="{68C5727F-55C1-4428-CE19-236F0492C1D6}"/>
              </a:ext>
            </a:extLst>
          </p:cNvPr>
          <p:cNvSpPr txBox="1">
            <a:spLocks/>
          </p:cNvSpPr>
          <p:nvPr/>
        </p:nvSpPr>
        <p:spPr>
          <a:xfrm>
            <a:off x="4326732" y="1472804"/>
            <a:ext cx="4131469" cy="19490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68580" tIns="34290" rIns="68580" bIns="3429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lnSpc>
                <a:spcPts val="4800"/>
              </a:lnSpc>
            </a:pPr>
            <a:r>
              <a:rPr lang="en-US" sz="375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Coverage beyond</a:t>
            </a:r>
          </a:p>
          <a:p>
            <a:pPr defTabSz="685800">
              <a:lnSpc>
                <a:spcPts val="4800"/>
              </a:lnSpc>
            </a:pPr>
            <a:r>
              <a:rPr lang="en-US" sz="495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Original</a:t>
            </a:r>
          </a:p>
          <a:p>
            <a:pPr defTabSz="685800">
              <a:lnSpc>
                <a:spcPts val="5250"/>
              </a:lnSpc>
            </a:pPr>
            <a:r>
              <a:rPr lang="en-US" sz="495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Medicare</a:t>
            </a:r>
            <a:endParaRPr lang="en-US" sz="495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2553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1D8211D-37FC-4FA0-32C9-51A894061D2D}"/>
              </a:ext>
            </a:extLst>
          </p:cNvPr>
          <p:cNvSpPr/>
          <p:nvPr/>
        </p:nvSpPr>
        <p:spPr>
          <a:xfrm>
            <a:off x="1207294" y="1035844"/>
            <a:ext cx="6665119" cy="36361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FC1B5F-0B9E-4BF4-94A2-77E8AEC29D8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14325" y="157455"/>
            <a:ext cx="8493919" cy="785521"/>
          </a:xfrm>
        </p:spPr>
        <p:txBody>
          <a:bodyPr vert="horz" lIns="68580" tIns="34290" rIns="68580" bIns="34290" rtlCol="0" anchor="ctr">
            <a:normAutofit/>
          </a:bodyPr>
          <a:lstStyle/>
          <a:p>
            <a:pPr algn="ctr"/>
            <a:r>
              <a:rPr lang="en-US" b="1" kern="1200" dirty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ways to get additional coverage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E151D1FA-5B05-46E7-B58C-9E6CBE8A36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6815" y="1090905"/>
            <a:ext cx="6390370" cy="348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1678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131FB2F8-1E63-FCEA-4D2C-3C058DD2A9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5143500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5C381346-58A6-C881-BE7A-0B2DDF792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Commission by Product</a:t>
            </a:r>
            <a:br>
              <a:rPr lang="en-US" sz="30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Medicare Advantage Plan + Rx (MAPD)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24695C9-0F68-519B-4E80-56CDD8BE16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Turning 65 / Initial Part B Enrollment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$611 - $750 – (Agent Commission) Varies by State &amp; Carrier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Policy Renewal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$305 - $375 – (Agent Commission) Varies by State &amp; Carrier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 </a:t>
            </a: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Agency Override Commission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10% - 30%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Varies based on Carrier, State &amp; Contract Level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19652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131FB2F8-1E63-FCEA-4D2C-3C058DD2A9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5143500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5C381346-58A6-C881-BE7A-0B2DDF792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Commission by Product</a:t>
            </a:r>
            <a:br>
              <a:rPr lang="en-US" sz="3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Medicare Supplement Plan + </a:t>
            </a:r>
            <a:r>
              <a:rPr lang="en-US" sz="20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Prescription Drug Plan</a:t>
            </a:r>
            <a:br>
              <a:rPr lang="en-US" sz="30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60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24695C9-0F68-519B-4E80-56CDD8BE16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Turning 65 / Initial Part B Enrollment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 Supp Plan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22% or ($22 - $33) Per month – (Agent Commission)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Varies By State &amp; Carrier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Prescription Drug Plan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$6.75  per month – (Agent Commission)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Varies by State &amp; Carrier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Policy Renewal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 Supp Plan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22% or ($22 - $33) Per month – (Agent Commission)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Varies By State &amp; Carrier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Prescription Drug Plan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$6.75  per month – (Agent Commission)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Varies by State &amp; Carrier</a:t>
            </a:r>
          </a:p>
          <a:p>
            <a:pPr marL="685800" lvl="2" indent="0">
              <a:buNone/>
            </a:pPr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Note: </a:t>
            </a:r>
            <a:r>
              <a:rPr lang="en-US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Agency Override Commission 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10% – 30%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Varies based on Carrier, State &amp; Contract Level</a:t>
            </a:r>
          </a:p>
          <a:p>
            <a:pPr lvl="2">
              <a:buFont typeface="Wingdings" panose="05000000000000000000" pitchFamily="2" charset="2"/>
              <a:buChar char="§"/>
            </a:pPr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lvl="2" indent="0">
              <a:buNone/>
            </a:pPr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6597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9D7876F2-9086-59B3-CE6F-522A6A335B5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2504102"/>
              </p:ext>
            </p:extLst>
          </p:nvPr>
        </p:nvGraphicFramePr>
        <p:xfrm>
          <a:off x="-9536" y="0"/>
          <a:ext cx="9153536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24380640" imgH="13714200" progId="">
                  <p:embed/>
                </p:oleObj>
              </mc:Choice>
              <mc:Fallback>
                <p:oleObj r:id="rId2" imgW="24380640" imgH="13714200" progId="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9D7876F2-9086-59B3-CE6F-522A6A335B5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9536" y="0"/>
                        <a:ext cx="9153536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8ACF4B2-58DF-4597-818A-1CA068A78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68580" tIns="34290" rIns="68580" bIns="34290" rtlCol="0" anchor="t">
            <a:normAutofit/>
          </a:bodyPr>
          <a:lstStyle/>
          <a:p>
            <a:r>
              <a:rPr lang="en-US" sz="3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Marketing Strategy?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4B1B28-BB59-7602-8C8B-FE99932918F3}"/>
              </a:ext>
            </a:extLst>
          </p:cNvPr>
          <p:cNvSpPr txBox="1"/>
          <p:nvPr/>
        </p:nvSpPr>
        <p:spPr>
          <a:xfrm>
            <a:off x="4928035" y="1533167"/>
            <a:ext cx="4634916" cy="228011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defTabSz="685800">
              <a:spcAft>
                <a:spcPts val="900"/>
              </a:spcAft>
              <a:defRPr/>
            </a:pPr>
            <a:r>
              <a:rPr lang="en-US" sz="2800" b="1" dirty="0">
                <a:latin typeface="Arial"/>
                <a:cs typeface="Arial"/>
              </a:rPr>
              <a:t>        </a:t>
            </a:r>
            <a:r>
              <a:rPr lang="en-US" sz="2800" b="1" dirty="0">
                <a:solidFill>
                  <a:schemeClr val="bg1"/>
                </a:solidFill>
                <a:latin typeface="Arial"/>
                <a:cs typeface="Arial"/>
              </a:rPr>
              <a:t>Turning 65</a:t>
            </a:r>
          </a:p>
          <a:p>
            <a:pPr marL="548640" indent="-257175" defTabSz="685800">
              <a:lnSpc>
                <a:spcPct val="100000"/>
              </a:lnSpc>
              <a:spcAft>
                <a:spcPts val="450"/>
              </a:spcAft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1. 64 ½ Birthday Card</a:t>
            </a:r>
            <a:endParaRPr lang="en-US" sz="18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548640" indent="-257175" defTabSz="685800">
              <a:lnSpc>
                <a:spcPct val="100000"/>
              </a:lnSpc>
              <a:spcAft>
                <a:spcPts val="450"/>
              </a:spcAft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2. Follow up email</a:t>
            </a:r>
          </a:p>
          <a:p>
            <a:pPr marL="548640" indent="-257175" defTabSz="685800">
              <a:lnSpc>
                <a:spcPct val="100000"/>
              </a:lnSpc>
              <a:spcAft>
                <a:spcPts val="450"/>
              </a:spcAft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3. Follow up letter (60 days out)</a:t>
            </a:r>
          </a:p>
          <a:p>
            <a:pPr marL="548640" indent="-257175" defTabSz="685800">
              <a:lnSpc>
                <a:spcPct val="100000"/>
              </a:lnSpc>
              <a:spcAft>
                <a:spcPts val="450"/>
              </a:spcAft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4. In person or phone appointments</a:t>
            </a:r>
          </a:p>
          <a:p>
            <a:pPr marL="291465" defTabSz="685800">
              <a:spcAft>
                <a:spcPts val="450"/>
              </a:spcAft>
              <a:buClr>
                <a:srgbClr val="FFC000"/>
              </a:buClr>
              <a:defRPr/>
            </a:pP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        are scheduled.</a:t>
            </a:r>
            <a:endParaRPr lang="en-US" sz="1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026" name="Picture 2" descr="Are you... - SHIP National Technical Assistance Center | Facebook">
            <a:extLst>
              <a:ext uri="{FF2B5EF4-FFF2-40B4-BE49-F238E27FC236}">
                <a16:creationId xmlns:a16="http://schemas.microsoft.com/office/drawing/2014/main" id="{8CFC2ADF-DC56-A003-0A52-C37F8DB7904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76" y="1268016"/>
            <a:ext cx="4634915" cy="3280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23419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9D7876F2-9086-59B3-CE6F-522A6A335B5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9536" y="0"/>
          <a:ext cx="9153536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24380640" imgH="13714200" progId="">
                  <p:embed/>
                </p:oleObj>
              </mc:Choice>
              <mc:Fallback>
                <p:oleObj r:id="rId2" imgW="24380640" imgH="13714200" progId="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9D7876F2-9086-59B3-CE6F-522A6A335B5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9536" y="0"/>
                        <a:ext cx="9153536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8ACF4B2-58DF-4597-818A-1CA068A78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68580" tIns="34290" rIns="68580" bIns="34290" rtlCol="0" anchor="t">
            <a:normAutofit/>
          </a:bodyPr>
          <a:lstStyle/>
          <a:p>
            <a:r>
              <a:rPr lang="en-US" sz="3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Marketing Strategy?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4B1B28-BB59-7602-8C8B-FE99932918F3}"/>
              </a:ext>
            </a:extLst>
          </p:cNvPr>
          <p:cNvSpPr txBox="1"/>
          <p:nvPr/>
        </p:nvSpPr>
        <p:spPr>
          <a:xfrm>
            <a:off x="762000" y="878651"/>
            <a:ext cx="7467600" cy="1256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Medicare 101  Webinars</a:t>
            </a:r>
          </a:p>
          <a:p>
            <a:pPr marL="548640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Zoom Meetings held </a:t>
            </a: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monthly – Education only events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48640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Marketing targets wider age range (</a:t>
            </a: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– 80)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A3666F-FF90-1DD1-DA82-910636621D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19350"/>
            <a:ext cx="9153536" cy="270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9518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9D7876F2-9086-59B3-CE6F-522A6A335B5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9536" y="0"/>
          <a:ext cx="9153536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24380640" imgH="13714200" progId="">
                  <p:embed/>
                </p:oleObj>
              </mc:Choice>
              <mc:Fallback>
                <p:oleObj r:id="rId2" imgW="24380640" imgH="13714200" progId="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9D7876F2-9086-59B3-CE6F-522A6A335B5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9536" y="0"/>
                        <a:ext cx="9153536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8ACF4B2-58DF-4597-818A-1CA068A78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68580" tIns="34290" rIns="68580" bIns="34290" rtlCol="0" anchor="t">
            <a:normAutofit/>
          </a:bodyPr>
          <a:lstStyle/>
          <a:p>
            <a:r>
              <a:rPr lang="en-US" sz="3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Marketing Strategy?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4B1B28-BB59-7602-8C8B-FE99932918F3}"/>
              </a:ext>
            </a:extLst>
          </p:cNvPr>
          <p:cNvSpPr txBox="1"/>
          <p:nvPr/>
        </p:nvSpPr>
        <p:spPr>
          <a:xfrm>
            <a:off x="762000" y="878651"/>
            <a:ext cx="7467600" cy="2557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Annual Enrollment Period (AEP)</a:t>
            </a:r>
          </a:p>
          <a:p>
            <a:pPr marL="548640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 15</a:t>
            </a:r>
            <a:r>
              <a:rPr lang="en-US" baseline="30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– Dec 7</a:t>
            </a:r>
            <a:r>
              <a:rPr lang="en-US" baseline="30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each year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48640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Time of year anyone already on Medicare can make a plan change.</a:t>
            </a:r>
          </a:p>
          <a:p>
            <a:pPr marL="548640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Update the members on what is going to change for next year</a:t>
            </a:r>
          </a:p>
          <a:p>
            <a:pPr marL="548640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 doctors, medications, and plan benefits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48640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Meetings are held in various branch locations, phone, or Zoom</a:t>
            </a:r>
          </a:p>
        </p:txBody>
      </p:sp>
    </p:spTree>
    <p:extLst>
      <p:ext uri="{BB962C8B-B14F-4D97-AF65-F5344CB8AC3E}">
        <p14:creationId xmlns:p14="http://schemas.microsoft.com/office/powerpoint/2010/main" val="21691828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9D7876F2-9086-59B3-CE6F-522A6A335B5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9536" y="0"/>
          <a:ext cx="9153536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24380640" imgH="13714200" progId="">
                  <p:embed/>
                </p:oleObj>
              </mc:Choice>
              <mc:Fallback>
                <p:oleObj r:id="rId2" imgW="24380640" imgH="13714200" progId="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9D7876F2-9086-59B3-CE6F-522A6A335B5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9536" y="0"/>
                        <a:ext cx="9153536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8ACF4B2-58DF-4597-818A-1CA068A78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68580" tIns="34290" rIns="68580" bIns="34290" rtlCol="0" anchor="t">
            <a:norm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Arial"/>
                <a:cs typeface="Arial"/>
              </a:rPr>
              <a:t>Medicare Program</a:t>
            </a:r>
            <a:endParaRPr lang="en-US" sz="3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4B1B28-BB59-7602-8C8B-FE99932918F3}"/>
              </a:ext>
            </a:extLst>
          </p:cNvPr>
          <p:cNvSpPr txBox="1"/>
          <p:nvPr/>
        </p:nvSpPr>
        <p:spPr>
          <a:xfrm>
            <a:off x="762000" y="878651"/>
            <a:ext cx="7467600" cy="473975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548640" indent="-257175" defTabSz="685800">
              <a:spcAft>
                <a:spcPts val="450"/>
              </a:spcAft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  <a:p>
            <a:pPr marL="548640" indent="-257175" defTabSz="685800">
              <a:spcAft>
                <a:spcPts val="450"/>
              </a:spcAft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  <a:p>
            <a:pPr marL="548640" indent="-257175" defTabSz="685800">
              <a:spcAft>
                <a:spcPts val="450"/>
              </a:spcAft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Education- for Membership 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48640" indent="-257175" defTabSz="685800">
              <a:spcAft>
                <a:spcPts val="450"/>
              </a:spcAft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Seminars- offered during AEP</a:t>
            </a:r>
            <a:endParaRPr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548640" indent="-257175" defTabSz="685800">
              <a:spcAft>
                <a:spcPts val="450"/>
              </a:spcAft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Referrals- received from Credit Union/Sales Department helps with coaching for qualified referrals</a:t>
            </a:r>
          </a:p>
          <a:p>
            <a:pPr marL="548640" indent="-257175" defTabSz="685800">
              <a:spcAft>
                <a:spcPts val="450"/>
              </a:spcAft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Local Table Events</a:t>
            </a:r>
          </a:p>
          <a:p>
            <a:pPr marL="548640" indent="-257175" defTabSz="685800">
              <a:spcAft>
                <a:spcPts val="450"/>
              </a:spcAft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Partner with Senior Centers</a:t>
            </a:r>
          </a:p>
          <a:p>
            <a:pPr marL="548640" indent="-257175" defTabSz="685800">
              <a:spcAft>
                <a:spcPts val="450"/>
              </a:spcAft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Lunch and Learns with Business Development</a:t>
            </a:r>
          </a:p>
          <a:p>
            <a:pPr marL="291465" defTabSz="685800">
              <a:spcAft>
                <a:spcPts val="450"/>
              </a:spcAft>
              <a:buClr>
                <a:srgbClr val="FFC000"/>
              </a:buClr>
              <a:defRPr/>
            </a:pP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  <a:p>
            <a:pPr marL="291465" defTabSz="685800">
              <a:spcAft>
                <a:spcPts val="450"/>
              </a:spcAft>
              <a:buClr>
                <a:srgbClr val="FFC000"/>
              </a:buClr>
              <a:defRPr/>
            </a:pP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  <a:p>
            <a:pPr marL="548640" indent="-257175" defTabSz="685800">
              <a:spcAft>
                <a:spcPts val="450"/>
              </a:spcAft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  <a:p>
            <a:pPr marL="1005840" lvl="1" indent="-257175" defTabSz="685800">
              <a:spcAft>
                <a:spcPts val="450"/>
              </a:spcAft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  <a:p>
            <a:pPr marL="548640" indent="-257175" defTabSz="685800">
              <a:spcAft>
                <a:spcPts val="450"/>
              </a:spcAft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23438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25786EA3-F44D-8C74-B098-A13B027847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1869112-4628-4E97-BEBC-4BCBB34C27A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158603" y="1427560"/>
            <a:ext cx="4985147" cy="16156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68580" tIns="34290" rIns="68580" bIns="34290" rtlCol="0" anchor="t">
            <a:noAutofit/>
          </a:bodyPr>
          <a:lstStyle/>
          <a:p>
            <a:pPr>
              <a:lnSpc>
                <a:spcPts val="6000"/>
              </a:lnSpc>
            </a:pPr>
            <a:r>
              <a:rPr lang="en-US" sz="4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</a:t>
            </a:r>
            <a:br>
              <a:rPr lang="en-US" sz="4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6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Medicare?</a:t>
            </a:r>
            <a:endParaRPr lang="en-US" sz="6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9026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3112" y="3428999"/>
            <a:ext cx="4316513" cy="815742"/>
          </a:xfrm>
        </p:spPr>
        <p:txBody>
          <a:bodyPr vert="horz" lIns="68580" tIns="34290" rIns="68580" bIns="34290" rtlCol="0" anchor="b">
            <a:normAutofit/>
          </a:bodyPr>
          <a:lstStyle/>
          <a:p>
            <a:pPr>
              <a:lnSpc>
                <a:spcPct val="90000"/>
              </a:lnSpc>
            </a:pPr>
            <a:br>
              <a:rPr lang="en-US" sz="2700"/>
            </a:br>
            <a:endParaRPr lang="en-US" sz="27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E7A63F-8F49-8D06-C0F8-6088EE12A13D}"/>
              </a:ext>
            </a:extLst>
          </p:cNvPr>
          <p:cNvSpPr txBox="1"/>
          <p:nvPr/>
        </p:nvSpPr>
        <p:spPr>
          <a:xfrm>
            <a:off x="1335020" y="431286"/>
            <a:ext cx="4932166" cy="17081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 dirty="0">
                <a:latin typeface="Century Gothic"/>
              </a:rPr>
              <a:t>Thank you for attending!</a:t>
            </a:r>
          </a:p>
          <a:p>
            <a:pPr algn="ctr"/>
            <a:endParaRPr lang="en-US" sz="2400" b="1" dirty="0">
              <a:latin typeface="Century Gothic" panose="020B0502020202020204" pitchFamily="34" charset="0"/>
            </a:endParaRPr>
          </a:p>
          <a:p>
            <a:pPr algn="ctr"/>
            <a:r>
              <a:rPr lang="en-US" sz="1350" b="1" dirty="0">
                <a:latin typeface="Century Gothic"/>
              </a:rPr>
              <a:t>MedicareCUSO values your feedback. Please complete a brief survey in the mobile app about this session. </a:t>
            </a:r>
            <a:endParaRPr lang="en-US" sz="1350" dirty="0">
              <a:latin typeface="Century Gothic" panose="020B0502020202020204" pitchFamily="34" charset="0"/>
            </a:endParaRPr>
          </a:p>
          <a:p>
            <a:pPr algn="ctr"/>
            <a:endParaRPr lang="en-US" dirty="0"/>
          </a:p>
          <a:p>
            <a:pPr algn="ctr"/>
            <a:endParaRPr lang="en-US" sz="1200" dirty="0">
              <a:latin typeface="Century Gothic"/>
            </a:endParaRPr>
          </a:p>
        </p:txBody>
      </p:sp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A466A525-D660-CBC3-7AEA-DF241C164C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024" y="1788646"/>
            <a:ext cx="4640770" cy="2049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1786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people holding a sign&#10;&#10;Description automatically generated with low confidence">
            <a:extLst>
              <a:ext uri="{FF2B5EF4-FFF2-40B4-BE49-F238E27FC236}">
                <a16:creationId xmlns:a16="http://schemas.microsoft.com/office/drawing/2014/main" id="{E0C70417-C96C-A393-3FCF-7603780F71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33386" cy="5143500"/>
          </a:xfrm>
          <a:prstGeom prst="rect">
            <a:avLst/>
          </a:prstGeom>
        </p:spPr>
      </p:pic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2039EB47-260D-9F91-B051-F83BDFD19EF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59911" y="0"/>
          <a:ext cx="548409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14603040" imgH="13714200" progId="">
                  <p:embed/>
                </p:oleObj>
              </mc:Choice>
              <mc:Fallback>
                <p:oleObj r:id="rId3" imgW="14603040" imgH="13714200" progId="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2039EB47-260D-9F91-B051-F83BDFD19EF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659911" y="0"/>
                        <a:ext cx="5484090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8E753554-FF2A-4486-A828-D1EC834DCEDE}"/>
              </a:ext>
            </a:extLst>
          </p:cNvPr>
          <p:cNvSpPr txBox="1">
            <a:spLocks/>
          </p:cNvSpPr>
          <p:nvPr/>
        </p:nvSpPr>
        <p:spPr>
          <a:xfrm>
            <a:off x="3927837" y="409575"/>
            <a:ext cx="4948238" cy="3540919"/>
          </a:xfrm>
          <a:prstGeom prst="rect">
            <a:avLst/>
          </a:prstGeom>
          <a:noFill/>
        </p:spPr>
        <p:txBody>
          <a:bodyPr vert="horz" lIns="68580" tIns="34290" rIns="68580" bIns="3429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kern="1200" baseline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defTabSz="685800">
              <a:spcAft>
                <a:spcPts val="900"/>
              </a:spcAft>
              <a:defRPr/>
            </a:pPr>
            <a:r>
              <a:rPr lang="en-US" sz="2850" dirty="0">
                <a:solidFill>
                  <a:prstClr val="white"/>
                </a:solidFill>
              </a:rPr>
              <a:t>History of Medicare</a:t>
            </a:r>
            <a:endParaRPr lang="en-US" sz="2850" b="0" u="sng" dirty="0">
              <a:solidFill>
                <a:prstClr val="white"/>
              </a:solidFill>
            </a:endParaRPr>
          </a:p>
          <a:p>
            <a:pPr defTabSz="685800">
              <a:spcBef>
                <a:spcPts val="450"/>
              </a:spcBef>
              <a:spcAft>
                <a:spcPts val="900"/>
              </a:spcAft>
              <a:defRPr/>
            </a:pPr>
            <a:r>
              <a:rPr lang="en-US" sz="1800" dirty="0">
                <a:solidFill>
                  <a:srgbClr val="FFC000"/>
                </a:solidFill>
              </a:rPr>
              <a:t>1965</a:t>
            </a:r>
            <a:r>
              <a:rPr lang="en-US" sz="1800" b="0" dirty="0">
                <a:solidFill>
                  <a:srgbClr val="FFC000"/>
                </a:solidFill>
              </a:rPr>
              <a:t>:  </a:t>
            </a:r>
            <a:r>
              <a:rPr lang="en-US" sz="1800" b="0" dirty="0">
                <a:solidFill>
                  <a:prstClr val="white"/>
                </a:solidFill>
              </a:rPr>
              <a:t>Medicare (Part A &amp; B)</a:t>
            </a:r>
          </a:p>
          <a:p>
            <a:pPr defTabSz="685800">
              <a:spcBef>
                <a:spcPts val="450"/>
              </a:spcBef>
              <a:spcAft>
                <a:spcPts val="900"/>
              </a:spcAft>
              <a:defRPr/>
            </a:pPr>
            <a:r>
              <a:rPr lang="en-US" sz="1800" dirty="0">
                <a:solidFill>
                  <a:srgbClr val="FFC000"/>
                </a:solidFill>
              </a:rPr>
              <a:t>1980</a:t>
            </a:r>
            <a:r>
              <a:rPr lang="en-US" sz="1800" b="0" dirty="0">
                <a:solidFill>
                  <a:srgbClr val="FFC000"/>
                </a:solidFill>
              </a:rPr>
              <a:t>:  </a:t>
            </a:r>
            <a:r>
              <a:rPr lang="en-US" sz="1800" b="0" dirty="0">
                <a:solidFill>
                  <a:prstClr val="white"/>
                </a:solidFill>
              </a:rPr>
              <a:t>Medigap Introduced</a:t>
            </a:r>
          </a:p>
          <a:p>
            <a:pPr defTabSz="685800">
              <a:spcBef>
                <a:spcPts val="450"/>
              </a:spcBef>
              <a:spcAft>
                <a:spcPts val="900"/>
              </a:spcAft>
              <a:defRPr/>
            </a:pPr>
            <a:r>
              <a:rPr lang="en-US" sz="1800" dirty="0">
                <a:solidFill>
                  <a:srgbClr val="FFC000"/>
                </a:solidFill>
              </a:rPr>
              <a:t>2003</a:t>
            </a:r>
            <a:r>
              <a:rPr lang="en-US" sz="1800" b="0" dirty="0">
                <a:solidFill>
                  <a:srgbClr val="FFC000"/>
                </a:solidFill>
              </a:rPr>
              <a:t>:  </a:t>
            </a:r>
            <a:r>
              <a:rPr lang="en-US" sz="1800" b="0" dirty="0">
                <a:solidFill>
                  <a:prstClr val="white"/>
                </a:solidFill>
              </a:rPr>
              <a:t>Medicare Rx improvement and </a:t>
            </a:r>
            <a:br>
              <a:rPr lang="en-US" sz="1800" b="0" dirty="0">
                <a:solidFill>
                  <a:prstClr val="white"/>
                </a:solidFill>
              </a:rPr>
            </a:br>
            <a:r>
              <a:rPr lang="en-US" sz="1800" b="0" dirty="0">
                <a:solidFill>
                  <a:prstClr val="white"/>
                </a:solidFill>
              </a:rPr>
              <a:t>           Modernization Act</a:t>
            </a:r>
          </a:p>
          <a:p>
            <a:pPr defTabSz="685800">
              <a:spcBef>
                <a:spcPts val="450"/>
              </a:spcBef>
              <a:spcAft>
                <a:spcPts val="900"/>
              </a:spcAft>
              <a:defRPr/>
            </a:pPr>
            <a:r>
              <a:rPr lang="en-US" sz="1800" dirty="0">
                <a:solidFill>
                  <a:srgbClr val="FFC000"/>
                </a:solidFill>
              </a:rPr>
              <a:t>2005</a:t>
            </a:r>
            <a:r>
              <a:rPr lang="en-US" sz="1800" b="0" dirty="0">
                <a:solidFill>
                  <a:srgbClr val="FFC000"/>
                </a:solidFill>
              </a:rPr>
              <a:t>:  </a:t>
            </a:r>
            <a:r>
              <a:rPr lang="en-US" sz="1800" b="0" dirty="0">
                <a:solidFill>
                  <a:prstClr val="white"/>
                </a:solidFill>
              </a:rPr>
              <a:t>Medicare Advantage (Part C)</a:t>
            </a:r>
          </a:p>
          <a:p>
            <a:pPr defTabSz="685800">
              <a:spcBef>
                <a:spcPts val="450"/>
              </a:spcBef>
              <a:spcAft>
                <a:spcPts val="900"/>
              </a:spcAft>
              <a:defRPr/>
            </a:pPr>
            <a:r>
              <a:rPr lang="en-US" sz="1800" dirty="0">
                <a:solidFill>
                  <a:srgbClr val="FFC000"/>
                </a:solidFill>
              </a:rPr>
              <a:t>2006</a:t>
            </a:r>
            <a:r>
              <a:rPr lang="en-US" sz="1800" b="0" dirty="0">
                <a:solidFill>
                  <a:srgbClr val="FFC000"/>
                </a:solidFill>
              </a:rPr>
              <a:t>:  </a:t>
            </a:r>
            <a:r>
              <a:rPr lang="en-US" sz="1800" b="0" dirty="0">
                <a:solidFill>
                  <a:prstClr val="white"/>
                </a:solidFill>
              </a:rPr>
              <a:t>Prescription Drug Program (Part D)</a:t>
            </a:r>
          </a:p>
          <a:p>
            <a:pPr defTabSz="685800">
              <a:spcBef>
                <a:spcPts val="450"/>
              </a:spcBef>
              <a:spcAft>
                <a:spcPts val="900"/>
              </a:spcAft>
              <a:defRPr/>
            </a:pPr>
            <a:r>
              <a:rPr lang="en-US" sz="1800" dirty="0">
                <a:solidFill>
                  <a:srgbClr val="FFC000"/>
                </a:solidFill>
              </a:rPr>
              <a:t>2010</a:t>
            </a:r>
            <a:r>
              <a:rPr lang="en-US" sz="1800" b="0" dirty="0">
                <a:solidFill>
                  <a:srgbClr val="FFC000"/>
                </a:solidFill>
              </a:rPr>
              <a:t>:  </a:t>
            </a:r>
            <a:r>
              <a:rPr lang="en-US" sz="1800" b="0" dirty="0">
                <a:solidFill>
                  <a:prstClr val="white"/>
                </a:solidFill>
              </a:rPr>
              <a:t>Patient Protection &amp; Affordable Care Act </a:t>
            </a:r>
            <a:br>
              <a:rPr lang="en-US" sz="1800" b="0" dirty="0">
                <a:solidFill>
                  <a:prstClr val="white"/>
                </a:solidFill>
              </a:rPr>
            </a:br>
            <a:r>
              <a:rPr lang="en-US" sz="1800" b="0" dirty="0">
                <a:solidFill>
                  <a:prstClr val="white"/>
                </a:solidFill>
              </a:rPr>
              <a:t>           (PPACA)</a:t>
            </a:r>
          </a:p>
          <a:p>
            <a:pPr defTabSz="685800">
              <a:spcAft>
                <a:spcPts val="45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9746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EC1F0DD-EFF7-4786-A111-125AC192D0D8}"/>
              </a:ext>
            </a:extLst>
          </p:cNvPr>
          <p:cNvSpPr/>
          <p:nvPr/>
        </p:nvSpPr>
        <p:spPr>
          <a:xfrm>
            <a:off x="337166" y="327832"/>
            <a:ext cx="5897058" cy="530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sz="2850" b="1" kern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Medicare Beneficiary Identifier</a:t>
            </a:r>
            <a:endParaRPr lang="en-US" sz="1350" kern="0">
              <a:solidFill>
                <a:sysClr val="windowText" lastClr="000000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3FA2C2C-0228-4340-9CF9-DB89D93E3808}"/>
              </a:ext>
            </a:extLst>
          </p:cNvPr>
          <p:cNvSpPr/>
          <p:nvPr/>
        </p:nvSpPr>
        <p:spPr>
          <a:xfrm>
            <a:off x="413365" y="4313716"/>
            <a:ext cx="828296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sz="1500" kern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Medicare number is a unique combination of numbers and letters. </a:t>
            </a:r>
          </a:p>
          <a:p>
            <a:pPr algn="ctr" defTabSz="685800">
              <a:defRPr/>
            </a:pPr>
            <a:r>
              <a:rPr lang="en-US" sz="1500" kern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numbers are 0-9 and the letters S,L,O,I,B and Z are never used.</a:t>
            </a:r>
            <a:endParaRPr lang="en-US" sz="1500" kern="0">
              <a:solidFill>
                <a:sysClr val="windowText" lastClr="000000"/>
              </a:solidFill>
              <a:latin typeface="Calibri" panose="020F0502020204030204"/>
            </a:endParaRPr>
          </a:p>
        </p:txBody>
      </p:sp>
      <p:sp>
        <p:nvSpPr>
          <p:cNvPr id="11" name="Arrow: Bent 10">
            <a:extLst>
              <a:ext uri="{FF2B5EF4-FFF2-40B4-BE49-F238E27FC236}">
                <a16:creationId xmlns:a16="http://schemas.microsoft.com/office/drawing/2014/main" id="{EBD938BC-5610-4CC2-9863-362899A962DA}"/>
              </a:ext>
            </a:extLst>
          </p:cNvPr>
          <p:cNvSpPr/>
          <p:nvPr/>
        </p:nvSpPr>
        <p:spPr>
          <a:xfrm>
            <a:off x="1367042" y="2676253"/>
            <a:ext cx="478465" cy="1533255"/>
          </a:xfrm>
          <a:prstGeom prst="ben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262626"/>
              </a:solidFill>
              <a:latin typeface="Calibri" panose="020F0502020204030204"/>
            </a:endParaRPr>
          </a:p>
        </p:txBody>
      </p:sp>
      <p:pic>
        <p:nvPicPr>
          <p:cNvPr id="1028" name="Picture 4" descr="How To Change My Name On My Medicare Card">
            <a:extLst>
              <a:ext uri="{FF2B5EF4-FFF2-40B4-BE49-F238E27FC236}">
                <a16:creationId xmlns:a16="http://schemas.microsoft.com/office/drawing/2014/main" id="{A8A312BF-0C34-23CB-C31E-90C9AB8A21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487" y="1404666"/>
            <a:ext cx="5153025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954B949-B99F-4215-8EB5-5032D7D23602}"/>
              </a:ext>
            </a:extLst>
          </p:cNvPr>
          <p:cNvSpPr/>
          <p:nvPr/>
        </p:nvSpPr>
        <p:spPr>
          <a:xfrm>
            <a:off x="1954202" y="2595278"/>
            <a:ext cx="1807901" cy="346477"/>
          </a:xfrm>
          <a:prstGeom prst="roundRect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262626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623415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831892EE-FEED-CA77-4B5F-D6E06E74BE4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1" y="0"/>
          <a:ext cx="3736182" cy="5140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9777600" imgH="13714200" progId="">
                  <p:embed/>
                </p:oleObj>
              </mc:Choice>
              <mc:Fallback>
                <p:oleObj r:id="rId2" imgW="9777600" imgH="13714200" progId="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831892EE-FEED-CA77-4B5F-D6E06E74BE4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1" y="0"/>
                        <a:ext cx="3736182" cy="5140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8D448D31-536D-164E-D0EE-9D6EF7DCCA3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63163" y="0"/>
          <a:ext cx="5480838" cy="5140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14603040" imgH="13714200" progId="">
                  <p:embed/>
                </p:oleObj>
              </mc:Choice>
              <mc:Fallback>
                <p:oleObj r:id="rId4" imgW="14603040" imgH="13714200" progId="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8D448D31-536D-164E-D0EE-9D6EF7DCCA3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663163" y="0"/>
                        <a:ext cx="5480838" cy="5140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itle 3">
            <a:extLst>
              <a:ext uri="{FF2B5EF4-FFF2-40B4-BE49-F238E27FC236}">
                <a16:creationId xmlns:a16="http://schemas.microsoft.com/office/drawing/2014/main" id="{127F1213-1D53-4A6C-9D4B-EAC10F9AE153}"/>
              </a:ext>
            </a:extLst>
          </p:cNvPr>
          <p:cNvSpPr txBox="1">
            <a:spLocks/>
          </p:cNvSpPr>
          <p:nvPr/>
        </p:nvSpPr>
        <p:spPr>
          <a:xfrm>
            <a:off x="3951785" y="357799"/>
            <a:ext cx="4806453" cy="4249919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lnSpc>
                <a:spcPct val="100000"/>
              </a:lnSpc>
              <a:spcAft>
                <a:spcPts val="900"/>
              </a:spcAft>
              <a:defRPr/>
            </a:pPr>
            <a:r>
              <a:rPr lang="en-US" sz="3075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Eligibility</a:t>
            </a:r>
          </a:p>
          <a:p>
            <a:pPr marL="548640" indent="-257175" defTabSz="685800">
              <a:lnSpc>
                <a:spcPct val="100000"/>
              </a:lnSpc>
              <a:spcAft>
                <a:spcPts val="450"/>
              </a:spcAft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r>
              <a:rPr lang="en-US" sz="195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 aged 65 and older</a:t>
            </a:r>
          </a:p>
          <a:p>
            <a:pPr marL="548640" indent="-257175" defTabSz="685800">
              <a:lnSpc>
                <a:spcPct val="100000"/>
              </a:lnSpc>
              <a:spcAft>
                <a:spcPts val="450"/>
              </a:spcAft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r>
              <a:rPr lang="en-US" sz="195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Citizens of the USA for 5 consecutive years</a:t>
            </a:r>
          </a:p>
          <a:p>
            <a:pPr marL="548640" indent="-257175" defTabSz="685800">
              <a:lnSpc>
                <a:spcPct val="100000"/>
              </a:lnSpc>
              <a:spcAft>
                <a:spcPts val="450"/>
              </a:spcAft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r>
              <a:rPr lang="en-US" sz="195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 under 65 with a disability receiving 24 months of SSI</a:t>
            </a:r>
          </a:p>
          <a:p>
            <a:pPr marL="548640" indent="-257175" defTabSz="685800">
              <a:lnSpc>
                <a:spcPct val="100000"/>
              </a:lnSpc>
              <a:spcAft>
                <a:spcPts val="450"/>
              </a:spcAft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r>
              <a:rPr lang="en-US" sz="195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 of all ages with End Stage Renal Disease or ALS</a:t>
            </a:r>
          </a:p>
        </p:txBody>
      </p:sp>
    </p:spTree>
    <p:extLst>
      <p:ext uri="{BB962C8B-B14F-4D97-AF65-F5344CB8AC3E}">
        <p14:creationId xmlns:p14="http://schemas.microsoft.com/office/powerpoint/2010/main" val="20249251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25786EA3-F44D-8C74-B098-A13B027847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1869112-4628-4E97-BEBC-4BCBB34C27A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158603" y="1427560"/>
            <a:ext cx="4985147" cy="16156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68580" tIns="34290" rIns="68580" bIns="34290" rtlCol="0" anchor="t">
            <a:noAutofit/>
          </a:bodyPr>
          <a:lstStyle/>
          <a:p>
            <a:pPr>
              <a:lnSpc>
                <a:spcPts val="6000"/>
              </a:lnSpc>
            </a:pPr>
            <a:r>
              <a:rPr lang="en-US" sz="4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Medicare</a:t>
            </a:r>
            <a:b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Opportunity</a:t>
            </a:r>
            <a:endParaRPr lang="en-US" sz="6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79319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9D7876F2-9086-59B3-CE6F-522A6A335B5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153536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24380640" imgH="13714200" progId="">
                  <p:embed/>
                </p:oleObj>
              </mc:Choice>
              <mc:Fallback>
                <p:oleObj r:id="rId2" imgW="24380640" imgH="13714200" progId="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9D7876F2-9086-59B3-CE6F-522A6A335B5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53536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8ACF4B2-58DF-4597-818A-1CA068A78F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8650" y="311187"/>
            <a:ext cx="7886699" cy="588926"/>
          </a:xfrm>
        </p:spPr>
        <p:txBody>
          <a:bodyPr vert="horz" lIns="68580" tIns="34290" rIns="68580" bIns="34290" rtlCol="0" anchor="t">
            <a:normAutofit/>
          </a:bodyPr>
          <a:lstStyle/>
          <a:p>
            <a:pPr algn="l"/>
            <a:r>
              <a:rPr lang="en-US" sz="3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Boomers Turning 65 Each Year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DDB552-4760-CDCA-92C4-5284E37625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132" y="1123950"/>
            <a:ext cx="8193734" cy="358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0309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131FB2F8-1E63-FCEA-4D2C-3C058DD2A9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EB3823C-058A-C63B-6AC4-76180B21485A}"/>
              </a:ext>
            </a:extLst>
          </p:cNvPr>
          <p:cNvSpPr txBox="1">
            <a:spLocks/>
          </p:cNvSpPr>
          <p:nvPr/>
        </p:nvSpPr>
        <p:spPr>
          <a:xfrm>
            <a:off x="628650" y="311187"/>
            <a:ext cx="7886699" cy="588926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Demographics Matter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05B13D-6B08-1120-B3A5-90AEC4D680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799" y="819150"/>
            <a:ext cx="6248400" cy="426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0829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0B75FA5D-FC6E-D24C-49D2-A74D1E7C0EC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59911" y="0"/>
          <a:ext cx="548409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14603040" imgH="13714200" progId="">
                  <p:embed/>
                </p:oleObj>
              </mc:Choice>
              <mc:Fallback>
                <p:oleObj r:id="rId2" imgW="14603040" imgH="13714200" progId="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0B75FA5D-FC6E-D24C-49D2-A74D1E7C0EC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659911" y="0"/>
                        <a:ext cx="5484090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3">
            <a:extLst>
              <a:ext uri="{FF2B5EF4-FFF2-40B4-BE49-F238E27FC236}">
                <a16:creationId xmlns:a16="http://schemas.microsoft.com/office/drawing/2014/main" id="{68C5727F-55C1-4428-CE19-236F0492C1D6}"/>
              </a:ext>
            </a:extLst>
          </p:cNvPr>
          <p:cNvSpPr txBox="1">
            <a:spLocks/>
          </p:cNvSpPr>
          <p:nvPr/>
        </p:nvSpPr>
        <p:spPr>
          <a:xfrm>
            <a:off x="3962400" y="1472804"/>
            <a:ext cx="4495801" cy="19490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68580" tIns="34290" rIns="68580" bIns="3429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lnSpc>
                <a:spcPts val="4800"/>
              </a:lnSpc>
            </a:pPr>
            <a:r>
              <a:rPr lang="en-US" sz="375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can 	</a:t>
            </a:r>
          </a:p>
          <a:p>
            <a:pPr defTabSz="685800">
              <a:lnSpc>
                <a:spcPts val="4800"/>
              </a:lnSpc>
            </a:pPr>
            <a:r>
              <a:rPr lang="en-US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Credit Unions </a:t>
            </a:r>
            <a:r>
              <a:rPr lang="en-US" sz="375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 Member’s with</a:t>
            </a:r>
            <a:endParaRPr lang="en-US" sz="495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ts val="5250"/>
              </a:lnSpc>
            </a:pPr>
            <a:r>
              <a:rPr lang="en-US" sz="495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Medicare?</a:t>
            </a:r>
            <a:endParaRPr lang="en-US" sz="495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E58F57F5-3768-E3E2-2F45-5D1BA206130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0959383"/>
              </p:ext>
            </p:extLst>
          </p:nvPr>
        </p:nvGraphicFramePr>
        <p:xfrm>
          <a:off x="0" y="0"/>
          <a:ext cx="37338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9193320" imgH="12837960" progId="">
                  <p:embed/>
                </p:oleObj>
              </mc:Choice>
              <mc:Fallback>
                <p:oleObj r:id="rId4" imgW="9193320" imgH="12837960" progId="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E58F57F5-3768-E3E2-2F45-5D1BA206130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3733800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317351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Custom 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95959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SELCO COLORS">
      <a:dk1>
        <a:sysClr val="windowText" lastClr="000000"/>
      </a:dk1>
      <a:lt1>
        <a:sysClr val="window" lastClr="FFFFFF"/>
      </a:lt1>
      <a:dk2>
        <a:srgbClr val="002D72"/>
      </a:dk2>
      <a:lt2>
        <a:srgbClr val="FFDE93"/>
      </a:lt2>
      <a:accent1>
        <a:srgbClr val="ACA39A"/>
      </a:accent1>
      <a:accent2>
        <a:srgbClr val="F2A900"/>
      </a:accent2>
      <a:accent3>
        <a:srgbClr val="4472C4"/>
      </a:accent3>
      <a:accent4>
        <a:srgbClr val="64A70B"/>
      </a:accent4>
      <a:accent5>
        <a:srgbClr val="609FFF"/>
      </a:accent5>
      <a:accent6>
        <a:srgbClr val="C4F682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ELCO Live a Good Life PPT Template" id="{DADD94F8-6E92-4AF5-B6C6-527755E5ADF3}" vid="{0B9A3881-46C0-4E29-8A49-018634A95530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87</TotalTime>
  <Words>748</Words>
  <Application>Microsoft Office PowerPoint</Application>
  <PresentationFormat>On-screen Show (16:9)</PresentationFormat>
  <Paragraphs>113</Paragraphs>
  <Slides>20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Abadi</vt:lpstr>
      <vt:lpstr>Arial</vt:lpstr>
      <vt:lpstr>Calibri</vt:lpstr>
      <vt:lpstr>Calibri Light</vt:lpstr>
      <vt:lpstr>Century Gothic</vt:lpstr>
      <vt:lpstr>Courier New</vt:lpstr>
      <vt:lpstr>Symbol</vt:lpstr>
      <vt:lpstr>Trebuchet MS</vt:lpstr>
      <vt:lpstr>Wingdings</vt:lpstr>
      <vt:lpstr>Wingdings 3</vt:lpstr>
      <vt:lpstr>Facet</vt:lpstr>
      <vt:lpstr>Office Theme</vt:lpstr>
      <vt:lpstr>1_Office Theme</vt:lpstr>
      <vt:lpstr>Custom Design</vt:lpstr>
      <vt:lpstr>Medicare Insurance  How Credit Union’s Are Winning By Offering Medicare To Their Members</vt:lpstr>
      <vt:lpstr>What is     Medicare?</vt:lpstr>
      <vt:lpstr>PowerPoint Presentation</vt:lpstr>
      <vt:lpstr>PowerPoint Presentation</vt:lpstr>
      <vt:lpstr>PowerPoint Presentation</vt:lpstr>
      <vt:lpstr>The Medicare Opportunity</vt:lpstr>
      <vt:lpstr>Boomers Turning 65 Each Year</vt:lpstr>
      <vt:lpstr>PowerPoint Presentation</vt:lpstr>
      <vt:lpstr>PowerPoint Presentation</vt:lpstr>
      <vt:lpstr>CU’s Provide Expert Broker Services That: </vt:lpstr>
      <vt:lpstr>Flexible Model</vt:lpstr>
      <vt:lpstr>PowerPoint Presentation</vt:lpstr>
      <vt:lpstr>Two ways to get additional coverage</vt:lpstr>
      <vt:lpstr>Commission by Product Medicare Advantage Plan + Rx (MAPD)</vt:lpstr>
      <vt:lpstr>Commission by Product Medicare Supplement Plan + Prescription Drug Plan </vt:lpstr>
      <vt:lpstr>Marketing Strategy?</vt:lpstr>
      <vt:lpstr>Marketing Strategy?</vt:lpstr>
      <vt:lpstr>Marketing Strategy?</vt:lpstr>
      <vt:lpstr>Medicare Program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NCUA Service Classifications</dc:title>
  <dc:creator>Guy Messick</dc:creator>
  <cp:lastModifiedBy>Stanton Furness</cp:lastModifiedBy>
  <cp:revision>58</cp:revision>
  <dcterms:created xsi:type="dcterms:W3CDTF">2017-07-18T19:14:40Z</dcterms:created>
  <dcterms:modified xsi:type="dcterms:W3CDTF">2023-09-29T15:37:41Z</dcterms:modified>
</cp:coreProperties>
</file>